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</p:sldIdLst>
  <p:sldSz cx="10160000" cy="16259175"/>
  <p:notesSz cx="6858000" cy="9144000"/>
  <p:defaultTextStyle>
    <a:defPPr>
      <a:defRPr lang="en-US"/>
    </a:defPPr>
    <a:lvl1pPr marL="0" algn="l" defTabSz="1509583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1pPr>
    <a:lvl2pPr marL="754791" algn="l" defTabSz="1509583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2pPr>
    <a:lvl3pPr marL="1509583" algn="l" defTabSz="1509583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3pPr>
    <a:lvl4pPr marL="2264374" algn="l" defTabSz="1509583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4pPr>
    <a:lvl5pPr marL="3019166" algn="l" defTabSz="1509583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5pPr>
    <a:lvl6pPr marL="3773957" algn="l" defTabSz="1509583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6pPr>
    <a:lvl7pPr marL="4528749" algn="l" defTabSz="1509583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7pPr>
    <a:lvl8pPr marL="5283540" algn="l" defTabSz="1509583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8pPr>
    <a:lvl9pPr marL="6038332" algn="l" defTabSz="1509583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7" d="100"/>
          <a:sy n="27" d="100"/>
        </p:scale>
        <p:origin x="-2532" y="-120"/>
      </p:cViewPr>
      <p:guideLst>
        <p:guide orient="horz" pos="5121"/>
        <p:guide pos="32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050884"/>
            <a:ext cx="8636000" cy="348518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9213532"/>
            <a:ext cx="7112000" cy="41551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547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5095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643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0191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773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5287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283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0383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651122"/>
            <a:ext cx="2286000" cy="1387299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651122"/>
            <a:ext cx="6688667" cy="1387299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10448027"/>
            <a:ext cx="8636000" cy="3229253"/>
          </a:xfrm>
        </p:spPr>
        <p:txBody>
          <a:bodyPr anchor="t"/>
          <a:lstStyle>
            <a:lvl1pPr algn="l">
              <a:defRPr sz="6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6891333"/>
            <a:ext cx="8636000" cy="3556693"/>
          </a:xfrm>
        </p:spPr>
        <p:txBody>
          <a:bodyPr anchor="b"/>
          <a:lstStyle>
            <a:lvl1pPr marL="0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1pPr>
            <a:lvl2pPr marL="754791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509583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264374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3019166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77395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528749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28354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603833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3793809"/>
            <a:ext cx="4487333" cy="10730304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3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3793809"/>
            <a:ext cx="4487333" cy="10730304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3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3639497"/>
            <a:ext cx="4489098" cy="1516769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754791" indent="0">
              <a:buNone/>
              <a:defRPr sz="3300" b="1"/>
            </a:lvl2pPr>
            <a:lvl3pPr marL="1509583" indent="0">
              <a:buNone/>
              <a:defRPr sz="3000" b="1"/>
            </a:lvl3pPr>
            <a:lvl4pPr marL="2264374" indent="0">
              <a:buNone/>
              <a:defRPr sz="2600" b="1"/>
            </a:lvl4pPr>
            <a:lvl5pPr marL="3019166" indent="0">
              <a:buNone/>
              <a:defRPr sz="2600" b="1"/>
            </a:lvl5pPr>
            <a:lvl6pPr marL="3773957" indent="0">
              <a:buNone/>
              <a:defRPr sz="2600" b="1"/>
            </a:lvl6pPr>
            <a:lvl7pPr marL="4528749" indent="0">
              <a:buNone/>
              <a:defRPr sz="2600" b="1"/>
            </a:lvl7pPr>
            <a:lvl8pPr marL="5283540" indent="0">
              <a:buNone/>
              <a:defRPr sz="2600" b="1"/>
            </a:lvl8pPr>
            <a:lvl9pPr marL="6038332" indent="0">
              <a:buNone/>
              <a:defRPr sz="2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5156266"/>
            <a:ext cx="4489098" cy="9367845"/>
          </a:xfrm>
        </p:spPr>
        <p:txBody>
          <a:bodyPr/>
          <a:lstStyle>
            <a:lvl1pPr>
              <a:defRPr sz="4000"/>
            </a:lvl1pPr>
            <a:lvl2pPr>
              <a:defRPr sz="3300"/>
            </a:lvl2pPr>
            <a:lvl3pPr>
              <a:defRPr sz="30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0" y="3639497"/>
            <a:ext cx="4490861" cy="1516769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754791" indent="0">
              <a:buNone/>
              <a:defRPr sz="3300" b="1"/>
            </a:lvl2pPr>
            <a:lvl3pPr marL="1509583" indent="0">
              <a:buNone/>
              <a:defRPr sz="3000" b="1"/>
            </a:lvl3pPr>
            <a:lvl4pPr marL="2264374" indent="0">
              <a:buNone/>
              <a:defRPr sz="2600" b="1"/>
            </a:lvl4pPr>
            <a:lvl5pPr marL="3019166" indent="0">
              <a:buNone/>
              <a:defRPr sz="2600" b="1"/>
            </a:lvl5pPr>
            <a:lvl6pPr marL="3773957" indent="0">
              <a:buNone/>
              <a:defRPr sz="2600" b="1"/>
            </a:lvl6pPr>
            <a:lvl7pPr marL="4528749" indent="0">
              <a:buNone/>
              <a:defRPr sz="2600" b="1"/>
            </a:lvl7pPr>
            <a:lvl8pPr marL="5283540" indent="0">
              <a:buNone/>
              <a:defRPr sz="2600" b="1"/>
            </a:lvl8pPr>
            <a:lvl9pPr marL="6038332" indent="0">
              <a:buNone/>
              <a:defRPr sz="2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0" y="5156266"/>
            <a:ext cx="4490861" cy="9367845"/>
          </a:xfrm>
        </p:spPr>
        <p:txBody>
          <a:bodyPr/>
          <a:lstStyle>
            <a:lvl1pPr>
              <a:defRPr sz="4000"/>
            </a:lvl1pPr>
            <a:lvl2pPr>
              <a:defRPr sz="3300"/>
            </a:lvl2pPr>
            <a:lvl3pPr>
              <a:defRPr sz="30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47356"/>
            <a:ext cx="3342570" cy="2755027"/>
          </a:xfrm>
        </p:spPr>
        <p:txBody>
          <a:bodyPr anchor="b"/>
          <a:lstStyle>
            <a:lvl1pPr algn="l">
              <a:defRPr sz="3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647357"/>
            <a:ext cx="5679722" cy="13876755"/>
          </a:xfrm>
        </p:spPr>
        <p:txBody>
          <a:bodyPr/>
          <a:lstStyle>
            <a:lvl1pPr>
              <a:defRPr sz="5300"/>
            </a:lvl1pPr>
            <a:lvl2pPr>
              <a:defRPr sz="4600"/>
            </a:lvl2pPr>
            <a:lvl3pPr>
              <a:defRPr sz="40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3402384"/>
            <a:ext cx="3342570" cy="11121729"/>
          </a:xfrm>
        </p:spPr>
        <p:txBody>
          <a:bodyPr/>
          <a:lstStyle>
            <a:lvl1pPr marL="0" indent="0">
              <a:buNone/>
              <a:defRPr sz="2300"/>
            </a:lvl1pPr>
            <a:lvl2pPr marL="754791" indent="0">
              <a:buNone/>
              <a:defRPr sz="2000"/>
            </a:lvl2pPr>
            <a:lvl3pPr marL="1509583" indent="0">
              <a:buNone/>
              <a:defRPr sz="1700"/>
            </a:lvl3pPr>
            <a:lvl4pPr marL="2264374" indent="0">
              <a:buNone/>
              <a:defRPr sz="1500"/>
            </a:lvl4pPr>
            <a:lvl5pPr marL="3019166" indent="0">
              <a:buNone/>
              <a:defRPr sz="1500"/>
            </a:lvl5pPr>
            <a:lvl6pPr marL="3773957" indent="0">
              <a:buNone/>
              <a:defRPr sz="1500"/>
            </a:lvl6pPr>
            <a:lvl7pPr marL="4528749" indent="0">
              <a:buNone/>
              <a:defRPr sz="1500"/>
            </a:lvl7pPr>
            <a:lvl8pPr marL="5283540" indent="0">
              <a:buNone/>
              <a:defRPr sz="1500"/>
            </a:lvl8pPr>
            <a:lvl9pPr marL="6038332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11381423"/>
            <a:ext cx="6096000" cy="1343641"/>
          </a:xfrm>
        </p:spPr>
        <p:txBody>
          <a:bodyPr anchor="b"/>
          <a:lstStyle>
            <a:lvl1pPr algn="l">
              <a:defRPr sz="3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1452787"/>
            <a:ext cx="6096000" cy="9755505"/>
          </a:xfrm>
        </p:spPr>
        <p:txBody>
          <a:bodyPr/>
          <a:lstStyle>
            <a:lvl1pPr marL="0" indent="0">
              <a:buNone/>
              <a:defRPr sz="5300"/>
            </a:lvl1pPr>
            <a:lvl2pPr marL="754791" indent="0">
              <a:buNone/>
              <a:defRPr sz="4600"/>
            </a:lvl2pPr>
            <a:lvl3pPr marL="1509583" indent="0">
              <a:buNone/>
              <a:defRPr sz="4000"/>
            </a:lvl3pPr>
            <a:lvl4pPr marL="2264374" indent="0">
              <a:buNone/>
              <a:defRPr sz="3300"/>
            </a:lvl4pPr>
            <a:lvl5pPr marL="3019166" indent="0">
              <a:buNone/>
              <a:defRPr sz="3300"/>
            </a:lvl5pPr>
            <a:lvl6pPr marL="3773957" indent="0">
              <a:buNone/>
              <a:defRPr sz="3300"/>
            </a:lvl6pPr>
            <a:lvl7pPr marL="4528749" indent="0">
              <a:buNone/>
              <a:defRPr sz="3300"/>
            </a:lvl7pPr>
            <a:lvl8pPr marL="5283540" indent="0">
              <a:buNone/>
              <a:defRPr sz="3300"/>
            </a:lvl8pPr>
            <a:lvl9pPr marL="6038332" indent="0">
              <a:buNone/>
              <a:defRPr sz="33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12725064"/>
            <a:ext cx="6096000" cy="1908194"/>
          </a:xfrm>
        </p:spPr>
        <p:txBody>
          <a:bodyPr/>
          <a:lstStyle>
            <a:lvl1pPr marL="0" indent="0">
              <a:buNone/>
              <a:defRPr sz="2300"/>
            </a:lvl1pPr>
            <a:lvl2pPr marL="754791" indent="0">
              <a:buNone/>
              <a:defRPr sz="2000"/>
            </a:lvl2pPr>
            <a:lvl3pPr marL="1509583" indent="0">
              <a:buNone/>
              <a:defRPr sz="1700"/>
            </a:lvl3pPr>
            <a:lvl4pPr marL="2264374" indent="0">
              <a:buNone/>
              <a:defRPr sz="1500"/>
            </a:lvl4pPr>
            <a:lvl5pPr marL="3019166" indent="0">
              <a:buNone/>
              <a:defRPr sz="1500"/>
            </a:lvl5pPr>
            <a:lvl6pPr marL="3773957" indent="0">
              <a:buNone/>
              <a:defRPr sz="1500"/>
            </a:lvl6pPr>
            <a:lvl7pPr marL="4528749" indent="0">
              <a:buNone/>
              <a:defRPr sz="1500"/>
            </a:lvl7pPr>
            <a:lvl8pPr marL="5283540" indent="0">
              <a:buNone/>
              <a:defRPr sz="1500"/>
            </a:lvl8pPr>
            <a:lvl9pPr marL="6038332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651121"/>
            <a:ext cx="9144000" cy="2709863"/>
          </a:xfrm>
          <a:prstGeom prst="rect">
            <a:avLst/>
          </a:prstGeom>
        </p:spPr>
        <p:txBody>
          <a:bodyPr vert="horz" lIns="150958" tIns="75479" rIns="150958" bIns="7547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3793809"/>
            <a:ext cx="9144000" cy="10730304"/>
          </a:xfrm>
          <a:prstGeom prst="rect">
            <a:avLst/>
          </a:prstGeom>
        </p:spPr>
        <p:txBody>
          <a:bodyPr vert="horz" lIns="150958" tIns="75479" rIns="150958" bIns="7547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0" y="15069847"/>
            <a:ext cx="2370667" cy="865651"/>
          </a:xfrm>
          <a:prstGeom prst="rect">
            <a:avLst/>
          </a:prstGeom>
        </p:spPr>
        <p:txBody>
          <a:bodyPr vert="horz" lIns="150958" tIns="75479" rIns="150958" bIns="75479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4" y="15069847"/>
            <a:ext cx="3217333" cy="865651"/>
          </a:xfrm>
          <a:prstGeom prst="rect">
            <a:avLst/>
          </a:prstGeom>
        </p:spPr>
        <p:txBody>
          <a:bodyPr vert="horz" lIns="150958" tIns="75479" rIns="150958" bIns="75479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3" y="15069847"/>
            <a:ext cx="2370667" cy="865651"/>
          </a:xfrm>
          <a:prstGeom prst="rect">
            <a:avLst/>
          </a:prstGeom>
        </p:spPr>
        <p:txBody>
          <a:bodyPr vert="horz" lIns="150958" tIns="75479" rIns="150958" bIns="75479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509583" rtl="0" eaLnBrk="1" latinLnBrk="0" hangingPunct="1">
        <a:spcBef>
          <a:spcPct val="0"/>
        </a:spcBef>
        <a:buNone/>
        <a:defRPr sz="7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66094" indent="-566094" algn="l" defTabSz="1509583" rtl="0" eaLnBrk="1" latinLnBrk="0" hangingPunct="1">
        <a:spcBef>
          <a:spcPct val="20000"/>
        </a:spcBef>
        <a:buFont typeface="Arial" pitchFamily="34" charset="0"/>
        <a:buChar char="•"/>
        <a:defRPr sz="5300" kern="1200">
          <a:solidFill>
            <a:schemeClr val="tx1"/>
          </a:solidFill>
          <a:latin typeface="+mn-lt"/>
          <a:ea typeface="+mn-ea"/>
          <a:cs typeface="+mn-cs"/>
        </a:defRPr>
      </a:lvl1pPr>
      <a:lvl2pPr marL="1226536" indent="-471745" algn="l" defTabSz="1509583" rtl="0" eaLnBrk="1" latinLnBrk="0" hangingPunct="1">
        <a:spcBef>
          <a:spcPct val="20000"/>
        </a:spcBef>
        <a:buFont typeface="Arial" pitchFamily="34" charset="0"/>
        <a:buChar char="–"/>
        <a:defRPr sz="4600" kern="1200">
          <a:solidFill>
            <a:schemeClr val="tx1"/>
          </a:solidFill>
          <a:latin typeface="+mn-lt"/>
          <a:ea typeface="+mn-ea"/>
          <a:cs typeface="+mn-cs"/>
        </a:defRPr>
      </a:lvl2pPr>
      <a:lvl3pPr marL="1886979" indent="-377396" algn="l" defTabSz="1509583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2641770" indent="-377396" algn="l" defTabSz="1509583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4pPr>
      <a:lvl5pPr marL="3396562" indent="-377396" algn="l" defTabSz="1509583" rtl="0" eaLnBrk="1" latinLnBrk="0" hangingPunct="1">
        <a:spcBef>
          <a:spcPct val="20000"/>
        </a:spcBef>
        <a:buFont typeface="Arial" pitchFamily="34" charset="0"/>
        <a:buChar char="»"/>
        <a:defRPr sz="3300" kern="1200">
          <a:solidFill>
            <a:schemeClr val="tx1"/>
          </a:solidFill>
          <a:latin typeface="+mn-lt"/>
          <a:ea typeface="+mn-ea"/>
          <a:cs typeface="+mn-cs"/>
        </a:defRPr>
      </a:lvl5pPr>
      <a:lvl6pPr marL="4151353" indent="-377396" algn="l" defTabSz="1509583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6pPr>
      <a:lvl7pPr marL="4906145" indent="-377396" algn="l" defTabSz="1509583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7pPr>
      <a:lvl8pPr marL="5660936" indent="-377396" algn="l" defTabSz="1509583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8pPr>
      <a:lvl9pPr marL="6415728" indent="-377396" algn="l" defTabSz="1509583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09583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54791" algn="l" defTabSz="1509583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509583" algn="l" defTabSz="1509583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264374" algn="l" defTabSz="1509583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019166" algn="l" defTabSz="1509583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773957" algn="l" defTabSz="1509583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528749" algn="l" defTabSz="1509583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283540" algn="l" defTabSz="1509583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6038332" algn="l" defTabSz="1509583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由折腾到自然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凡夫的本性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逆违是凡夫的本性</a:t>
            </a:r>
            <a:endParaRPr lang="en-US" altLang="zh-CN" dirty="0" smtClean="0"/>
          </a:p>
          <a:p>
            <a:r>
              <a:rPr lang="zh-CN" altLang="en-US" dirty="0" smtClean="0"/>
              <a:t>不顺法性</a:t>
            </a:r>
            <a:endParaRPr lang="en-US" altLang="zh-CN" dirty="0" smtClean="0"/>
          </a:p>
          <a:p>
            <a:r>
              <a:rPr lang="zh-CN" altLang="en-US" dirty="0" smtClean="0"/>
              <a:t>逆违的表现就是折腾</a:t>
            </a:r>
            <a:endParaRPr lang="en-US" altLang="zh-CN" dirty="0" smtClean="0"/>
          </a:p>
          <a:p>
            <a:r>
              <a:rPr lang="zh-CN" altLang="en-US" dirty="0" smtClean="0"/>
              <a:t>无穷尽的折腾，生死疲</a:t>
            </a:r>
            <a:r>
              <a:rPr lang="zh-CN" altLang="en-US" dirty="0" smtClean="0"/>
              <a:t>劳</a:t>
            </a:r>
            <a:endParaRPr lang="en-US" altLang="zh-CN" dirty="0" smtClean="0"/>
          </a:p>
          <a:p>
            <a:r>
              <a:rPr lang="zh-CN" altLang="en-US" dirty="0" smtClean="0"/>
              <a:t>折</a:t>
            </a:r>
            <a:r>
              <a:rPr lang="zh-CN" altLang="en-US" dirty="0" smtClean="0"/>
              <a:t>腾</a:t>
            </a:r>
            <a:r>
              <a:rPr lang="zh-CN" altLang="en-US" dirty="0" smtClean="0"/>
              <a:t>自</a:t>
            </a:r>
            <a:r>
              <a:rPr lang="zh-CN" altLang="en-US" dirty="0" smtClean="0"/>
              <a:t>己，</a:t>
            </a:r>
            <a:r>
              <a:rPr lang="zh-CN" altLang="en-US" dirty="0" smtClean="0"/>
              <a:t>折</a:t>
            </a:r>
            <a:r>
              <a:rPr lang="zh-CN" altLang="en-US" dirty="0" smtClean="0"/>
              <a:t>腾孩子，</a:t>
            </a:r>
            <a:r>
              <a:rPr lang="zh-CN" altLang="en-US" dirty="0" smtClean="0"/>
              <a:t>折</a:t>
            </a:r>
            <a:r>
              <a:rPr lang="zh-CN" altLang="en-US" dirty="0" smtClean="0"/>
              <a:t>腾老公，</a:t>
            </a:r>
            <a:r>
              <a:rPr lang="zh-CN" altLang="en-US" dirty="0" smtClean="0"/>
              <a:t>折</a:t>
            </a:r>
            <a:r>
              <a:rPr lang="zh-CN" altLang="en-US" dirty="0" smtClean="0"/>
              <a:t>腾房子，</a:t>
            </a:r>
            <a:r>
              <a:rPr lang="zh-CN" altLang="en-US" dirty="0" smtClean="0"/>
              <a:t>折</a:t>
            </a:r>
            <a:r>
              <a:rPr lang="zh-CN" altLang="en-US" dirty="0" smtClean="0"/>
              <a:t>腾工作，</a:t>
            </a:r>
            <a:r>
              <a:rPr lang="zh-CN" altLang="en-US" dirty="0" smtClean="0"/>
              <a:t>折</a:t>
            </a:r>
            <a:r>
              <a:rPr lang="zh-CN" altLang="en-US" dirty="0" smtClean="0"/>
              <a:t>腾男女，</a:t>
            </a:r>
            <a:r>
              <a:rPr lang="zh-CN" altLang="en-US" dirty="0" smtClean="0"/>
              <a:t>折</a:t>
            </a:r>
            <a:r>
              <a:rPr lang="zh-CN" altLang="en-US" dirty="0" smtClean="0"/>
              <a:t>腾。。。我的妈呀！！！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经典中的“自然”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CN" altLang="en-US" dirty="0" smtClean="0"/>
              <a:t>自然即是弥陀国，无漏无生还即真</a:t>
            </a:r>
            <a:endParaRPr lang="en-US" altLang="zh-CN" dirty="0" smtClean="0"/>
          </a:p>
          <a:p>
            <a:r>
              <a:rPr lang="zh-CN" altLang="en-US" dirty="0" smtClean="0"/>
              <a:t>横截五恶道，恶道自然闭</a:t>
            </a:r>
            <a:endParaRPr lang="en-US" altLang="zh-CN" dirty="0" smtClean="0"/>
          </a:p>
          <a:p>
            <a:r>
              <a:rPr lang="zh-CN" altLang="en-US" dirty="0" smtClean="0"/>
              <a:t>其国不逆违，自然之所牵</a:t>
            </a:r>
            <a:endParaRPr lang="en-US" altLang="zh-CN" dirty="0" smtClean="0"/>
          </a:p>
          <a:p>
            <a:r>
              <a:rPr lang="zh-CN" altLang="en-US" dirty="0" smtClean="0"/>
              <a:t>六识纵横自然悟，未藉思量一念功</a:t>
            </a:r>
            <a:endParaRPr lang="en-US" altLang="zh-CN" dirty="0" smtClean="0"/>
          </a:p>
          <a:p>
            <a:r>
              <a:rPr lang="zh-CN" altLang="en-US" dirty="0" smtClean="0"/>
              <a:t>到彼华开闻妙法，十地愿行自然彰</a:t>
            </a:r>
            <a:endParaRPr lang="en-US" altLang="zh-CN" dirty="0" smtClean="0"/>
          </a:p>
          <a:p>
            <a:r>
              <a:rPr lang="zh-CN" altLang="en-US" dirty="0" smtClean="0"/>
              <a:t>皆受自然，虚无之身，无极之体</a:t>
            </a:r>
            <a:endParaRPr lang="en-US" altLang="zh-CN" dirty="0" smtClean="0"/>
          </a:p>
          <a:p>
            <a:r>
              <a:rPr lang="zh-CN" altLang="en-US" dirty="0" smtClean="0"/>
              <a:t>到彼自然成正觉，还来苦海作津梁</a:t>
            </a:r>
            <a:endParaRPr lang="en-US" altLang="zh-CN" dirty="0" smtClean="0"/>
          </a:p>
          <a:p>
            <a:r>
              <a:rPr lang="zh-CN" altLang="en-US" dirty="0" smtClean="0"/>
              <a:t>若欲食时，七宝钵器自然在前</a:t>
            </a:r>
            <a:endParaRPr lang="en-US" altLang="zh-CN" dirty="0" smtClean="0"/>
          </a:p>
          <a:p>
            <a:r>
              <a:rPr lang="zh-CN" altLang="en-US" dirty="0" smtClean="0"/>
              <a:t>便于七宝华中自然化生</a:t>
            </a:r>
            <a:endParaRPr lang="en-US" altLang="zh-CN" dirty="0" smtClean="0"/>
          </a:p>
          <a:p>
            <a:r>
              <a:rPr lang="zh-CN" altLang="en-US" dirty="0" smtClean="0"/>
              <a:t>无为自然，次于泥洹之道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b="1" dirty="0" smtClean="0">
                <a:solidFill>
                  <a:srgbClr val="FF0000"/>
                </a:solidFill>
              </a:rPr>
              <a:t>《</a:t>
            </a:r>
            <a:r>
              <a:rPr lang="zh-CN" altLang="en-US" b="1" dirty="0" smtClean="0">
                <a:solidFill>
                  <a:srgbClr val="FF0000"/>
                </a:solidFill>
              </a:rPr>
              <a:t>无量寿经</a:t>
            </a:r>
            <a:r>
              <a:rPr lang="en-US" altLang="zh-CN" b="1" dirty="0" smtClean="0">
                <a:solidFill>
                  <a:srgbClr val="FF0000"/>
                </a:solidFill>
              </a:rPr>
              <a:t>》</a:t>
            </a:r>
            <a:r>
              <a:rPr lang="zh-CN" altLang="en-US" b="1" dirty="0" smtClean="0">
                <a:solidFill>
                  <a:srgbClr val="FF0000"/>
                </a:solidFill>
              </a:rPr>
              <a:t>就有</a:t>
            </a:r>
            <a:r>
              <a:rPr lang="en-US" altLang="zh-CN" b="1" dirty="0" smtClean="0">
                <a:solidFill>
                  <a:srgbClr val="FF0000"/>
                </a:solidFill>
              </a:rPr>
              <a:t>55</a:t>
            </a:r>
            <a:r>
              <a:rPr lang="zh-CN" altLang="en-US" b="1" dirty="0" smtClean="0">
                <a:solidFill>
                  <a:srgbClr val="FF0000"/>
                </a:solidFill>
              </a:rPr>
              <a:t>处“自然”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凡夫怎么办？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8000" y="3328987"/>
            <a:ext cx="9144000" cy="10730304"/>
          </a:xfrm>
        </p:spPr>
        <p:txBody>
          <a:bodyPr/>
          <a:lstStyle/>
          <a:p>
            <a:pPr>
              <a:buNone/>
            </a:pPr>
            <a:endParaRPr lang="en-US" altLang="zh-CN" dirty="0" smtClean="0"/>
          </a:p>
          <a:p>
            <a:pPr marL="914400" indent="-914400"/>
            <a:r>
              <a:rPr lang="zh-CN" altLang="en-US" dirty="0" smtClean="0"/>
              <a:t>一句“南无阿弥陀佛”，只要念得熟，成佛尚有余裕，不学密法，又有何憾？</a:t>
            </a:r>
            <a:endParaRPr lang="en-US" altLang="zh-CN" dirty="0" smtClean="0"/>
          </a:p>
          <a:p>
            <a:pPr marL="914400" indent="-914400">
              <a:buNone/>
            </a:pPr>
            <a:r>
              <a:rPr lang="en-US" altLang="zh-CN" dirty="0" smtClean="0"/>
              <a:t>                          --</a:t>
            </a:r>
            <a:r>
              <a:rPr lang="zh-CN" altLang="en-US" dirty="0" smtClean="0"/>
              <a:t>印光大师</a:t>
            </a:r>
            <a:endParaRPr lang="en-US" altLang="zh-CN" dirty="0" smtClean="0"/>
          </a:p>
          <a:p>
            <a:pPr marL="914400" indent="-914400">
              <a:buNone/>
            </a:pPr>
            <a:endParaRPr lang="en-US" altLang="zh-CN" dirty="0" smtClean="0"/>
          </a:p>
          <a:p>
            <a:r>
              <a:rPr lang="zh-CN" altLang="en-US" dirty="0" smtClean="0"/>
              <a:t>南无念佛，</a:t>
            </a:r>
            <a:r>
              <a:rPr lang="zh-CN" altLang="en-US" b="1" dirty="0" smtClean="0">
                <a:solidFill>
                  <a:srgbClr val="FF0000"/>
                </a:solidFill>
              </a:rPr>
              <a:t>自然而然</a:t>
            </a:r>
            <a:r>
              <a:rPr lang="zh-CN" altLang="en-US" dirty="0" smtClean="0"/>
              <a:t>从烦恼中了知名号的光明、慈悲、圆满；从名号中了知烦恼的无常、虚幻、生灭。知名号识弥陀，乃真善知识也。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                          --</a:t>
            </a:r>
            <a:r>
              <a:rPr lang="zh-CN" altLang="en-US" dirty="0" smtClean="0"/>
              <a:t>耀沛法师</a:t>
            </a:r>
            <a:endParaRPr lang="en-US" altLang="zh-CN" dirty="0" smtClean="0"/>
          </a:p>
          <a:p>
            <a:pPr marL="914400" indent="-914400"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由折腾到自然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烦恼本就无常、虚幻、生灭</a:t>
            </a:r>
            <a:endParaRPr lang="en-US" altLang="zh-CN" dirty="0" smtClean="0"/>
          </a:p>
          <a:p>
            <a:r>
              <a:rPr lang="zh-CN" altLang="en-US" dirty="0" smtClean="0"/>
              <a:t>没有烦恼就没有念佛的出离</a:t>
            </a:r>
            <a:endParaRPr lang="en-US" altLang="zh-CN" dirty="0" smtClean="0"/>
          </a:p>
          <a:p>
            <a:r>
              <a:rPr lang="zh-CN" altLang="en-US" dirty="0" smtClean="0"/>
              <a:t>烦恼即菩提，烦恼的人有</a:t>
            </a:r>
            <a:r>
              <a:rPr lang="zh-CN" altLang="en-US" dirty="0" smtClean="0"/>
              <a:t>福了</a:t>
            </a:r>
            <a:endParaRPr lang="en-US" altLang="zh-CN" dirty="0" smtClean="0"/>
          </a:p>
          <a:p>
            <a:r>
              <a:rPr lang="zh-CN" altLang="en-US" dirty="0" smtClean="0"/>
              <a:t>不用折腾自然活在当下</a:t>
            </a:r>
            <a:endParaRPr lang="en-US" altLang="zh-CN" dirty="0" smtClean="0"/>
          </a:p>
          <a:p>
            <a:r>
              <a:rPr lang="zh-CN" altLang="en-US" dirty="0" smtClean="0"/>
              <a:t>安心好</a:t>
            </a:r>
            <a:r>
              <a:rPr lang="zh-CN" altLang="en-US" dirty="0" smtClean="0"/>
              <a:t>念</a:t>
            </a:r>
            <a:r>
              <a:rPr lang="zh-CN" altLang="en-US" dirty="0" smtClean="0"/>
              <a:t>佛，念</a:t>
            </a:r>
            <a:r>
              <a:rPr lang="zh-CN" altLang="en-US" dirty="0" smtClean="0"/>
              <a:t>佛好安</a:t>
            </a:r>
            <a:r>
              <a:rPr lang="zh-CN" altLang="en-US" dirty="0" smtClean="0"/>
              <a:t>心</a:t>
            </a:r>
            <a:endParaRPr lang="en-US" altLang="zh-CN" dirty="0" smtClean="0"/>
          </a:p>
          <a:p>
            <a:r>
              <a:rPr lang="zh-CN" altLang="en-US" dirty="0" smtClean="0"/>
              <a:t>念佛者我所作也，接受现在的生活，</a:t>
            </a:r>
            <a:r>
              <a:rPr lang="zh-CN" altLang="en-US" b="1" dirty="0" smtClean="0"/>
              <a:t>一切会自然发</a:t>
            </a:r>
            <a:r>
              <a:rPr lang="zh-CN" altLang="en-US" b="1" dirty="0" smtClean="0"/>
              <a:t>生，一切刚刚好。</a:t>
            </a:r>
            <a:endParaRPr lang="en-US" altLang="zh-CN" b="1" dirty="0" smtClean="0"/>
          </a:p>
          <a:p>
            <a:r>
              <a:rPr lang="zh-CN" altLang="en-US" b="1" dirty="0" smtClean="0"/>
              <a:t>心无挂碍</a:t>
            </a:r>
            <a:endParaRPr lang="en-US" altLang="zh-CN" b="1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441</Words>
  <Application>Microsoft Office PowerPoint</Application>
  <PresentationFormat>自定义</PresentationFormat>
  <Paragraphs>35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Office Theme</vt:lpstr>
      <vt:lpstr>由折腾到自然</vt:lpstr>
      <vt:lpstr>凡夫的本性</vt:lpstr>
      <vt:lpstr>经典中的“自然”</vt:lpstr>
      <vt:lpstr>凡夫怎么办？</vt:lpstr>
      <vt:lpstr>由折腾到自然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自然与折腾</dc:title>
  <dc:creator/>
  <cp:lastModifiedBy>xbany</cp:lastModifiedBy>
  <cp:revision>17</cp:revision>
  <dcterms:created xsi:type="dcterms:W3CDTF">2006-08-16T00:00:00Z</dcterms:created>
  <dcterms:modified xsi:type="dcterms:W3CDTF">2022-05-18T04:23:04Z</dcterms:modified>
</cp:coreProperties>
</file>